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57" r:id="rId4"/>
    <p:sldId id="258" r:id="rId5"/>
    <p:sldId id="259" r:id="rId6"/>
    <p:sldId id="260" r:id="rId7"/>
    <p:sldId id="261" r:id="rId8"/>
    <p:sldId id="256" r:id="rId9"/>
    <p:sldId id="265" r:id="rId10"/>
    <p:sldId id="274" r:id="rId11"/>
    <p:sldId id="264" r:id="rId12"/>
    <p:sldId id="288" r:id="rId13"/>
    <p:sldId id="289" r:id="rId14"/>
    <p:sldId id="290" r:id="rId15"/>
    <p:sldId id="291" r:id="rId16"/>
    <p:sldId id="292" r:id="rId17"/>
    <p:sldId id="295" r:id="rId18"/>
    <p:sldId id="296" r:id="rId19"/>
    <p:sldId id="297" r:id="rId20"/>
    <p:sldId id="293" r:id="rId21"/>
    <p:sldId id="294" r:id="rId22"/>
    <p:sldId id="275" r:id="rId23"/>
    <p:sldId id="266" r:id="rId24"/>
    <p:sldId id="277" r:id="rId25"/>
    <p:sldId id="278" r:id="rId26"/>
    <p:sldId id="276" r:id="rId27"/>
    <p:sldId id="267" r:id="rId28"/>
    <p:sldId id="279" r:id="rId29"/>
    <p:sldId id="281" r:id="rId30"/>
    <p:sldId id="280" r:id="rId31"/>
    <p:sldId id="282" r:id="rId32"/>
    <p:sldId id="283" r:id="rId33"/>
    <p:sldId id="284" r:id="rId34"/>
    <p:sldId id="285" r:id="rId35"/>
    <p:sldId id="286" r:id="rId36"/>
    <p:sldId id="287" r:id="rId37"/>
    <p:sldId id="271" r:id="rId38"/>
    <p:sldId id="272" r:id="rId39"/>
    <p:sldId id="273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-62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B1D3F31-9118-4558-BEAB-337454A74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FBF40C51-B008-4E7C-8B6F-3D4F68AD7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CB674CD9-C1EB-4DAA-814F-1E981C6A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1DEBF16-DB88-4BE2-9F78-A89407E2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FDC463C-DA27-43F4-BAA8-1B26C0C6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085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9E9566A-453F-45CC-A7B9-EE0B2BA4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C6ADD5BF-42CA-4020-B7C3-4EB91103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BCF0D4C5-D8A5-4DD2-A379-8F0F104BD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4EE0951-C103-42C5-991A-BC4445568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0ECDAD9-8B5A-4DB1-B657-22B5FE8E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92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1052AF00-696D-4609-82AB-71A29BBB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3ADBDFFB-E93F-4AD3-8ADC-4D02B1E6D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B77F0378-AFF7-460F-8B1A-AF558010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7B23E07-890B-4773-A730-99C9F62B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E2C71EB-77C4-4672-9BA1-C1BCE79B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321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C0680CE-3FFC-43A0-83D2-F6E424DB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4EF84B9-F561-4D60-BA48-B2D997AC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E1C165E-18CB-437C-9901-B23F69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770C7A0-5B7E-4069-904E-B8CBFB44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C29A3CED-3AFB-4E9C-80F3-139A0DAB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195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A83F46E-9EA2-4E49-81D6-D6851779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2C48A1FE-6F89-4046-B4E3-2AE4214C2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31570F0-A8E1-42CB-B321-D7A8DDF6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DEC590F-1416-459D-9242-9A0F6238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B82D2FE1-359C-434D-B2C9-7EBEB793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86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3DC5581-4066-4E52-B2CD-0D0B513E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8A6E6BA-4F9C-4E9B-A3C9-6AA717E9E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E95B712F-42BD-47AD-A9FD-FF22A4B25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3B044C69-A748-4C72-BA50-017EF14A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E98EA770-36AE-4E97-A189-C2CFAC74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09927404-9F58-4B9E-A54A-C739E2C8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51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21DD679-DB5C-4D40-A726-5EEE4833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DAD60768-FF99-4456-B0E7-76CB17453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41B82AAB-EFCA-466A-8DFD-7D5C5BC72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7B8D1ED2-1CD5-4DAE-BFB5-994771EBB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B6CC4170-C302-4A67-9499-BD1C17BD3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848691CA-0DD8-48E9-ACF1-7F065E43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E26E84F5-3DAA-499C-815F-6A541006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5C942AA1-DE26-44DC-B4C5-2B6BB134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23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4BCFE06-6B42-45D7-8B4F-18673741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9354BF38-3309-4D50-89E5-94B312157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CDBC8A7B-32E4-4BA4-8BCB-A8B9D809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D0057C76-B0F5-4FF5-933F-D372E0F2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88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32974E7F-E7F0-46DB-8BB1-F72FC991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74573A51-4C08-4C30-BE74-40AC207F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44654612-20CA-43CC-9F70-7699D10B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70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D013684-B8BB-4E2C-BE34-850D0D38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189DB9D-0508-43AC-8582-1D7ACFC01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53766E6D-69EE-47C7-9101-C5E903F96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575ABA18-629E-4D89-A0B8-DC2FFF55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CA6EC7AB-C3C0-4B57-827B-00CEC0E43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00C3AA2D-4C06-4226-9B00-640CCB36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34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0D02417-E793-4F7F-89EB-EC94D7EC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772947C8-FD87-4EFD-BA98-3A4412DD7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DA0F34EF-8968-4135-AD8B-0FEB91C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FF71C9F6-780F-4A9F-AC11-43211CF9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E72A1214-18E2-41D1-A662-C76AD937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B9C2510C-8AB5-49A5-8053-29EAD35D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64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3A8AA309-BE7D-4A11-83EB-05A62D97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FD84B9D7-FDAC-4EC1-AB47-BA6158E9C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A1623AD4-3946-4564-BA49-FFC9A460F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FAD7-9B9C-47F8-8245-9614D11068B1}" type="datetimeFigureOut">
              <a:rPr lang="zh-TW" altLang="en-US" smtClean="0"/>
              <a:t>2023/9/1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1924433-B7A4-4F3A-AC81-479818BA1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BD7BD7E4-DAED-4D30-B0BC-F5ACD0D75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69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ros.org/melodic/Installation/Ubuntu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tsplus.com/linux/fix-unable-to-lock-the-administration-director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developer.nvidia.com/c/agx-autonomous-machines/jetson-embedded-systems/7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developer.nvidia.com/embedded/jetson-modules" TargetMode="External"/><Relationship Id="rId4" Type="http://schemas.openxmlformats.org/officeDocument/2006/relationships/hyperlink" Target="https://elinux.org/Jetso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zhuanlan.zhihu.com/p/392939687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github.com/rbonghi/jetson_stats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embedded/learn/get-started-jetson-nano-devkit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020363" TargetMode="External"/><Relationship Id="rId2" Type="http://schemas.openxmlformats.org/officeDocument/2006/relationships/hyperlink" Target="https://www.mdpi.com/1424-8220/22/20/784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eeexplore.ieee.org/abstract/document/9516022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199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www.sdcard.org/downloads/formatter/sd-memory-card-formatter-for-windows-download/" TargetMode="External"/><Relationship Id="rId4" Type="http://schemas.openxmlformats.org/officeDocument/2006/relationships/hyperlink" Target="https://developer.nvidia.com/embedded/downloads" TargetMode="External"/><Relationship Id="rId9" Type="http://schemas.openxmlformats.org/officeDocument/2006/relationships/hyperlink" Target="https://etcher.balena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 </a:t>
            </a:r>
            <a:r>
              <a:rPr lang="en-US" altLang="zh-TW" sz="3200" dirty="0"/>
              <a:t>Jetson Platform 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6501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3566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 </a:t>
            </a:r>
            <a:r>
              <a:rPr lang="en-US" altLang="zh-TW" sz="3200" dirty="0"/>
              <a:t>Jetpack OS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Boot-up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Basic command</a:t>
            </a:r>
          </a:p>
        </p:txBody>
      </p:sp>
    </p:spTree>
    <p:extLst>
      <p:ext uri="{BB962C8B-B14F-4D97-AF65-F5344CB8AC3E}">
        <p14:creationId xmlns:p14="http://schemas.microsoft.com/office/powerpoint/2010/main" val="393099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tson Nano boot-up">
            <a:hlinkClick r:id="" action="ppaction://media"/>
            <a:extLst>
              <a:ext uri="{FF2B5EF4-FFF2-40B4-BE49-F238E27FC236}">
                <a16:creationId xmlns:a16="http://schemas.microsoft.com/office/drawing/2014/main" xmlns="" id="{0B8363EB-141D-43F8-B262-CCA98C7CED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567" y="311944"/>
            <a:ext cx="11082865" cy="62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A46CAD3-31E0-4A56-A84C-D6E242C766C0}"/>
              </a:ext>
            </a:extLst>
          </p:cNvPr>
          <p:cNvSpPr/>
          <p:nvPr/>
        </p:nvSpPr>
        <p:spPr>
          <a:xfrm>
            <a:off x="214250" y="209034"/>
            <a:ext cx="165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Basic command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265A3CA2-03E6-4203-9931-5A8079861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844918"/>
              </p:ext>
            </p:extLst>
          </p:nvPr>
        </p:nvGraphicFramePr>
        <p:xfrm>
          <a:off x="436604" y="578366"/>
          <a:ext cx="5308532" cy="6244150"/>
        </p:xfrm>
        <a:graphic>
          <a:graphicData uri="http://schemas.openxmlformats.org/drawingml/2006/table">
            <a:tbl>
              <a:tblPr/>
              <a:tblGrid>
                <a:gridCol w="1271992">
                  <a:extLst>
                    <a:ext uri="{9D8B030D-6E8A-4147-A177-3AD203B41FA5}">
                      <a16:colId xmlns:a16="http://schemas.microsoft.com/office/drawing/2014/main" xmlns="" val="815414154"/>
                    </a:ext>
                  </a:extLst>
                </a:gridCol>
                <a:gridCol w="4036540">
                  <a:extLst>
                    <a:ext uri="{9D8B030D-6E8A-4147-A177-3AD203B41FA5}">
                      <a16:colId xmlns:a16="http://schemas.microsoft.com/office/drawing/2014/main" xmlns="" val="354138974"/>
                    </a:ext>
                  </a:extLst>
                </a:gridCol>
              </a:tblGrid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Command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272069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sudo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Run as Root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94446479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ls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List the contents of the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8123905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cd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Change to a different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16293382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mkdir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Create a new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56081166"/>
                  </a:ext>
                </a:extLst>
              </a:tr>
              <a:tr h="70796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touch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Create a new empty file or update the modification time of a file.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5548553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</a:rPr>
                        <a:t>cp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Copy a file or a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1991986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mv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Can be used to move or rename a file or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68135329"/>
                  </a:ext>
                </a:extLst>
              </a:tr>
              <a:tr h="707963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nano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 simple text editor which can be used to create or edit files.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69673813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cat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Shows the contents of a file.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22135205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grep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Sorts the output based on a given pattern.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6130607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chmod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Change the permission of a file or a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99741245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chown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Change the owner of a file or a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21304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tar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Create or extract a tar archive file.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2869818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366BB93E-A96B-4616-9244-D630C89E6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945979"/>
              </p:ext>
            </p:extLst>
          </p:nvPr>
        </p:nvGraphicFramePr>
        <p:xfrm>
          <a:off x="5939482" y="586320"/>
          <a:ext cx="5815914" cy="6112941"/>
        </p:xfrm>
        <a:graphic>
          <a:graphicData uri="http://schemas.openxmlformats.org/drawingml/2006/table">
            <a:tbl>
              <a:tblPr/>
              <a:tblGrid>
                <a:gridCol w="1136821">
                  <a:extLst>
                    <a:ext uri="{9D8B030D-6E8A-4147-A177-3AD203B41FA5}">
                      <a16:colId xmlns:a16="http://schemas.microsoft.com/office/drawing/2014/main" xmlns="" val="3796148684"/>
                    </a:ext>
                  </a:extLst>
                </a:gridCol>
                <a:gridCol w="4679093">
                  <a:extLst>
                    <a:ext uri="{9D8B030D-6E8A-4147-A177-3AD203B41FA5}">
                      <a16:colId xmlns:a16="http://schemas.microsoft.com/office/drawing/2014/main" xmlns="" val="2129281635"/>
                    </a:ext>
                  </a:extLst>
                </a:gridCol>
              </a:tblGrid>
              <a:tr h="3346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zip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Creates a zip file.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8336064"/>
                  </a:ext>
                </a:extLst>
              </a:tr>
              <a:tr h="3346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unzip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Extract the zip archive file.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47798953"/>
                  </a:ext>
                </a:extLst>
              </a:tr>
              <a:tr h="33468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ssh</a:t>
                      </a:r>
                      <a:endParaRPr lang="en-US" sz="1400" dirty="0"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Securely connect to a remote server.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01746209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ping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Test the connectivity between two devices over the network.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02962763"/>
                  </a:ext>
                </a:extLst>
              </a:tr>
              <a:tr h="33468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su</a:t>
                      </a:r>
                      <a:endParaRPr lang="en-US" sz="1400" dirty="0"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Switch to another user account.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45913501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netstat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Shows network connections, routing tables, and network stats.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40783004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top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Shows the live status of system resources and ongoing processes.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2273567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free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Displays the information about the system's memory usage.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9111536"/>
                  </a:ext>
                </a:extLst>
              </a:tr>
              <a:tr h="3346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df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Gets the disk usage information.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19914259"/>
                  </a:ext>
                </a:extLst>
              </a:tr>
              <a:tr h="33468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kill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Used to kill the ongoing process.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74792785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find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Searches for a file or a directory based on given arguments.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7681998"/>
                  </a:ext>
                </a:extLst>
              </a:tr>
              <a:tr h="472899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history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Gets the list of previously executed commands.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80295577"/>
                  </a:ext>
                </a:extLst>
              </a:tr>
              <a:tr h="68751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apt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apt-get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Ubuntu package manager which is used to install, update and remove packages.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7891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37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ROS Installation</a:t>
            </a:r>
          </a:p>
          <a:p>
            <a:pPr algn="ctr"/>
            <a:r>
              <a:rPr lang="en-US" altLang="zh-TW" sz="1600" dirty="0">
                <a:hlinkClick r:id="rId2"/>
              </a:rPr>
              <a:t>https://wiki.ros.org/melodic/Installation/Ubuntu</a:t>
            </a: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en-US" altLang="zh-TW" sz="1600" dirty="0"/>
              <a:t/>
            </a:r>
            <a:br>
              <a:rPr lang="en-US" altLang="zh-TW" sz="1600" dirty="0"/>
            </a:br>
            <a:r>
              <a:rPr lang="zh-TW" altLang="en-US" sz="1600" dirty="0"/>
              <a:t>做控制跟</a:t>
            </a:r>
            <a:r>
              <a:rPr lang="en-US" altLang="zh-TW" sz="1600" dirty="0"/>
              <a:t>VIO/VSLAM</a:t>
            </a:r>
            <a:r>
              <a:rPr lang="zh-TW" altLang="en-US" sz="1600" dirty="0"/>
              <a:t>基本上會用到</a:t>
            </a:r>
            <a:endParaRPr lang="en-US" altLang="zh-TW" sz="1600" dirty="0"/>
          </a:p>
          <a:p>
            <a:pPr algn="ctr"/>
            <a:endParaRPr lang="en-US" altLang="zh-TW" sz="1600" dirty="0"/>
          </a:p>
          <a:p>
            <a:pPr algn="ctr"/>
            <a:r>
              <a:rPr lang="en-US" altLang="zh-TW" sz="1600" dirty="0"/>
              <a:t>1. ROS</a:t>
            </a:r>
            <a:r>
              <a:rPr lang="zh-TW" altLang="en-US" sz="1600" dirty="0"/>
              <a:t>安裝與確認</a:t>
            </a:r>
            <a:endParaRPr lang="en-US" altLang="zh-TW" sz="1600" dirty="0"/>
          </a:p>
          <a:p>
            <a:pPr algn="ctr"/>
            <a:r>
              <a:rPr lang="en-US" altLang="zh-TW" sz="1600" dirty="0"/>
              <a:t>2. Catkin tools</a:t>
            </a:r>
            <a:r>
              <a:rPr lang="zh-TW" altLang="en-US" sz="1600" dirty="0"/>
              <a:t> 安裝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8374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769EF5F-3ED6-445B-A11C-6FB03011247F}"/>
              </a:ext>
            </a:extLst>
          </p:cNvPr>
          <p:cNvSpPr/>
          <p:nvPr/>
        </p:nvSpPr>
        <p:spPr>
          <a:xfrm>
            <a:off x="317155" y="1734290"/>
            <a:ext cx="11557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-c 'echo "deb http://packages.ros.org/ros/ubuntu $(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lsb_release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main" &gt; /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/apt/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sources.list.d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ros-latest.list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E11FF6B-DB59-4F97-BAB5-166A591235A2}"/>
              </a:ext>
            </a:extLst>
          </p:cNvPr>
          <p:cNvSpPr/>
          <p:nvPr/>
        </p:nvSpPr>
        <p:spPr>
          <a:xfrm>
            <a:off x="317155" y="2618826"/>
            <a:ext cx="11557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apt install curl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curl -s https://raw.githubusercontent.com/ros/rosdistro/master/ros.asc |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apt-key add -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41C373A-C25B-4F81-8208-B6ED36A70626}"/>
              </a:ext>
            </a:extLst>
          </p:cNvPr>
          <p:cNvSpPr/>
          <p:nvPr/>
        </p:nvSpPr>
        <p:spPr>
          <a:xfrm>
            <a:off x="317155" y="3626473"/>
            <a:ext cx="1717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update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374CF573-EF88-473B-8A0F-42B693499012}"/>
              </a:ext>
            </a:extLst>
          </p:cNvPr>
          <p:cNvSpPr/>
          <p:nvPr/>
        </p:nvSpPr>
        <p:spPr>
          <a:xfrm>
            <a:off x="317155" y="4298147"/>
            <a:ext cx="395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</a:t>
            </a:r>
            <a:r>
              <a:rPr lang="en-US" altLang="zh-TW" dirty="0" err="1"/>
              <a:t>ros</a:t>
            </a:r>
            <a:r>
              <a:rPr lang="en-US" altLang="zh-TW" dirty="0"/>
              <a:t>-melodic-desktop-full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8D42C2E-E970-4E98-BB29-A85F7E10A797}"/>
              </a:ext>
            </a:extLst>
          </p:cNvPr>
          <p:cNvSpPr/>
          <p:nvPr/>
        </p:nvSpPr>
        <p:spPr>
          <a:xfrm>
            <a:off x="317155" y="4969821"/>
            <a:ext cx="11454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echo "source /opt/</a:t>
            </a:r>
            <a:r>
              <a:rPr lang="en-US" altLang="zh-TW" dirty="0" err="1"/>
              <a:t>ros</a:t>
            </a:r>
            <a:r>
              <a:rPr lang="en-US" altLang="zh-TW" dirty="0"/>
              <a:t>/melodic/</a:t>
            </a:r>
            <a:r>
              <a:rPr lang="en-US" altLang="zh-TW" dirty="0" err="1"/>
              <a:t>setup.bash</a:t>
            </a:r>
            <a:r>
              <a:rPr lang="en-US" altLang="zh-TW" dirty="0"/>
              <a:t>" &gt;&gt; ~/.</a:t>
            </a:r>
            <a:r>
              <a:rPr lang="en-US" altLang="zh-TW" dirty="0" err="1"/>
              <a:t>bashrc</a:t>
            </a:r>
            <a:endParaRPr lang="en-US" altLang="zh-TW" dirty="0"/>
          </a:p>
          <a:p>
            <a:r>
              <a:rPr lang="en-US" altLang="zh-TW" dirty="0"/>
              <a:t>source ~/.</a:t>
            </a:r>
            <a:r>
              <a:rPr lang="en-US" altLang="zh-TW" dirty="0" err="1"/>
              <a:t>bashrc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128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76B725B-0B5E-4566-8618-C16313760436}"/>
              </a:ext>
            </a:extLst>
          </p:cNvPr>
          <p:cNvSpPr/>
          <p:nvPr/>
        </p:nvSpPr>
        <p:spPr>
          <a:xfrm>
            <a:off x="259492" y="560342"/>
            <a:ext cx="11673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python-</a:t>
            </a:r>
            <a:r>
              <a:rPr lang="en-US" altLang="zh-TW" dirty="0" err="1"/>
              <a:t>rosdep</a:t>
            </a:r>
            <a:r>
              <a:rPr lang="en-US" altLang="zh-TW" dirty="0"/>
              <a:t> python-</a:t>
            </a:r>
            <a:r>
              <a:rPr lang="en-US" altLang="zh-TW" dirty="0" err="1"/>
              <a:t>rosinstall</a:t>
            </a:r>
            <a:r>
              <a:rPr lang="en-US" altLang="zh-TW" dirty="0"/>
              <a:t> python-</a:t>
            </a:r>
            <a:r>
              <a:rPr lang="en-US" altLang="zh-TW" dirty="0" err="1"/>
              <a:t>rosinstall</a:t>
            </a:r>
            <a:r>
              <a:rPr lang="en-US" altLang="zh-TW" dirty="0"/>
              <a:t>-generator python-</a:t>
            </a:r>
            <a:r>
              <a:rPr lang="en-US" altLang="zh-TW" dirty="0" err="1"/>
              <a:t>wstool</a:t>
            </a:r>
            <a:r>
              <a:rPr lang="en-US" altLang="zh-TW" dirty="0"/>
              <a:t> build-essential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004B9C6-FDCE-44D5-B212-E4E4ADCB718C}"/>
              </a:ext>
            </a:extLst>
          </p:cNvPr>
          <p:cNvSpPr/>
          <p:nvPr/>
        </p:nvSpPr>
        <p:spPr>
          <a:xfrm>
            <a:off x="259492" y="1283729"/>
            <a:ext cx="3045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python-</a:t>
            </a:r>
            <a:r>
              <a:rPr lang="en-US" altLang="zh-TW" dirty="0" err="1"/>
              <a:t>rosdep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D7DE09B-6195-4784-A1E9-C6BFE3D9DE82}"/>
              </a:ext>
            </a:extLst>
          </p:cNvPr>
          <p:cNvSpPr/>
          <p:nvPr/>
        </p:nvSpPr>
        <p:spPr>
          <a:xfrm>
            <a:off x="259492" y="20071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rosdep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endParaRPr lang="en-US" altLang="zh-TW" dirty="0"/>
          </a:p>
          <a:p>
            <a:r>
              <a:rPr lang="en-US" altLang="zh-TW" dirty="0" err="1"/>
              <a:t>rosdep</a:t>
            </a:r>
            <a:r>
              <a:rPr lang="en-US" altLang="zh-TW" dirty="0"/>
              <a:t> update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0B60A16-0CB9-4812-A0A1-373ECDA11EC0}"/>
              </a:ext>
            </a:extLst>
          </p:cNvPr>
          <p:cNvSpPr/>
          <p:nvPr/>
        </p:nvSpPr>
        <p:spPr>
          <a:xfrm>
            <a:off x="358347" y="34481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A Terminal:</a:t>
            </a:r>
            <a:br>
              <a:rPr lang="en-US" altLang="zh-TW" dirty="0"/>
            </a:br>
            <a:r>
              <a:rPr lang="en-US" altLang="zh-TW" dirty="0" err="1"/>
              <a:t>roscore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C4C58B87-B8D0-4330-98E5-6C5412FA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7" y="4204554"/>
            <a:ext cx="5675871" cy="23659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A1C2851-5FAB-423B-9AB5-97180A27E11A}"/>
              </a:ext>
            </a:extLst>
          </p:cNvPr>
          <p:cNvSpPr/>
          <p:nvPr/>
        </p:nvSpPr>
        <p:spPr>
          <a:xfrm>
            <a:off x="6355492" y="34481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B Terminal:</a:t>
            </a:r>
            <a:br>
              <a:rPr lang="en-US" altLang="zh-TW" dirty="0"/>
            </a:br>
            <a:r>
              <a:rPr lang="en-US" altLang="zh-TW" dirty="0" err="1"/>
              <a:t>rosrun</a:t>
            </a:r>
            <a:r>
              <a:rPr lang="en-US" altLang="zh-TW" dirty="0"/>
              <a:t> </a:t>
            </a:r>
            <a:r>
              <a:rPr lang="en-US" altLang="zh-TW" dirty="0" err="1"/>
              <a:t>turtlesim</a:t>
            </a:r>
            <a:r>
              <a:rPr lang="en-US" altLang="zh-TW" dirty="0"/>
              <a:t> </a:t>
            </a:r>
            <a:r>
              <a:rPr lang="en-US" altLang="zh-TW" dirty="0" err="1"/>
              <a:t>turtlesim_node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8182DE91-819E-4CAB-A659-83CA9B45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92" y="4204554"/>
            <a:ext cx="5675871" cy="23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97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6C48014-9094-4435-BCB5-6E71A008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68" y="1276865"/>
            <a:ext cx="9384865" cy="526397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58141B3-CF74-4470-A313-0E3C3965C616}"/>
              </a:ext>
            </a:extLst>
          </p:cNvPr>
          <p:cNvSpPr/>
          <p:nvPr/>
        </p:nvSpPr>
        <p:spPr>
          <a:xfrm>
            <a:off x="1575368" y="830647"/>
            <a:ext cx="3478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rosrun turtlesim turtle_teleop_key </a:t>
            </a:r>
          </a:p>
        </p:txBody>
      </p:sp>
    </p:spTree>
    <p:extLst>
      <p:ext uri="{BB962C8B-B14F-4D97-AF65-F5344CB8AC3E}">
        <p14:creationId xmlns:p14="http://schemas.microsoft.com/office/powerpoint/2010/main" val="4044295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T 邦幫忙::一起幫忙解決難題，拯救IT 人的一天">
            <a:extLst>
              <a:ext uri="{FF2B5EF4-FFF2-40B4-BE49-F238E27FC236}">
                <a16:creationId xmlns:a16="http://schemas.microsoft.com/office/drawing/2014/main" xmlns="" id="{9B8120D8-5C92-45D4-A687-065EACCF5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508"/>
            <a:ext cx="97536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509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7844D67-DA1B-42EB-9619-7B0568673D05}"/>
              </a:ext>
            </a:extLst>
          </p:cNvPr>
          <p:cNvSpPr/>
          <p:nvPr/>
        </p:nvSpPr>
        <p:spPr>
          <a:xfrm>
            <a:off x="193589" y="708624"/>
            <a:ext cx="11804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apt/apt-get/</a:t>
            </a:r>
            <a:r>
              <a:rPr lang="en-US" altLang="zh-TW" b="1" dirty="0" err="1"/>
              <a:t>dpkg</a:t>
            </a:r>
            <a:r>
              <a:rPr lang="zh-TW" altLang="en-US" b="1" dirty="0"/>
              <a:t>－</a:t>
            </a:r>
            <a:r>
              <a:rPr lang="en-US" altLang="zh-TW" dirty="0"/>
              <a:t>Unable to lock the administration directory</a:t>
            </a:r>
          </a:p>
          <a:p>
            <a:r>
              <a:rPr lang="zh-TW" altLang="en-US" dirty="0">
                <a:hlinkClick r:id="rId2"/>
              </a:rPr>
              <a:t>https://www.ltsplus.com/linux/fix-unable-to-lock-the-administration-directory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B3333BC9-E58D-47FF-9F53-340B1BBE97EE}"/>
              </a:ext>
            </a:extLst>
          </p:cNvPr>
          <p:cNvSpPr txBox="1"/>
          <p:nvPr/>
        </p:nvSpPr>
        <p:spPr>
          <a:xfrm>
            <a:off x="74141" y="148281"/>
            <a:ext cx="442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疑難排解：</a:t>
            </a:r>
          </a:p>
        </p:txBody>
      </p:sp>
    </p:spTree>
    <p:extLst>
      <p:ext uri="{BB962C8B-B14F-4D97-AF65-F5344CB8AC3E}">
        <p14:creationId xmlns:p14="http://schemas.microsoft.com/office/powerpoint/2010/main" val="85893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F0ECB04-15E6-4359-9EDE-14B882F31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2" y="140043"/>
            <a:ext cx="6987184" cy="62937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A4F7C09-76E9-4AE7-BD44-8A55A6BA2049}"/>
              </a:ext>
            </a:extLst>
          </p:cNvPr>
          <p:cNvSpPr/>
          <p:nvPr/>
        </p:nvSpPr>
        <p:spPr>
          <a:xfrm>
            <a:off x="4910419" y="525604"/>
            <a:ext cx="1836428" cy="18748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D86F4CE-5891-4C1B-A495-5F80677019FF}"/>
              </a:ext>
            </a:extLst>
          </p:cNvPr>
          <p:cNvSpPr/>
          <p:nvPr/>
        </p:nvSpPr>
        <p:spPr>
          <a:xfrm>
            <a:off x="2095566" y="2929686"/>
            <a:ext cx="1497744" cy="176904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BDA01043-D8E0-410F-8D2A-9A42BF196155}"/>
              </a:ext>
            </a:extLst>
          </p:cNvPr>
          <p:cNvSpPr/>
          <p:nvPr/>
        </p:nvSpPr>
        <p:spPr>
          <a:xfrm>
            <a:off x="3812940" y="2929686"/>
            <a:ext cx="1692061" cy="176904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F3501AA-08CA-4FCE-9FE0-9211F71DD75F}"/>
              </a:ext>
            </a:extLst>
          </p:cNvPr>
          <p:cNvSpPr/>
          <p:nvPr/>
        </p:nvSpPr>
        <p:spPr>
          <a:xfrm>
            <a:off x="412398" y="4774329"/>
            <a:ext cx="1622957" cy="160272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9E7D5BC0-8475-4BAA-9C99-31E0F76C253C}"/>
              </a:ext>
            </a:extLst>
          </p:cNvPr>
          <p:cNvSpPr/>
          <p:nvPr/>
        </p:nvSpPr>
        <p:spPr>
          <a:xfrm>
            <a:off x="0" y="6581001"/>
            <a:ext cx="10593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https://developer.nvidia.com/embedded/learn/getting-started-jetson#documentation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38F32F4A-74E7-470F-9B58-0ADB45513BE9}"/>
              </a:ext>
            </a:extLst>
          </p:cNvPr>
          <p:cNvSpPr txBox="1"/>
          <p:nvPr/>
        </p:nvSpPr>
        <p:spPr>
          <a:xfrm>
            <a:off x="7455243" y="370703"/>
            <a:ext cx="444236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dirty="0" err="1"/>
              <a:t>Adventages</a:t>
            </a:r>
            <a:r>
              <a:rPr lang="en-US" altLang="zh-TW" dirty="0"/>
              <a:t>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zh-TW" dirty="0"/>
              <a:t>CUDA core </a:t>
            </a:r>
            <a:r>
              <a:rPr lang="en-US" altLang="zh-TW" dirty="0">
                <a:sym typeface="Wingdings" panose="05000000000000000000" pitchFamily="2" charset="2"/>
              </a:rPr>
              <a:t> Al/Vision acceleration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zh-TW" dirty="0">
                <a:sym typeface="Wingdings" panose="05000000000000000000" pitchFamily="2" charset="2"/>
              </a:rPr>
              <a:t>Jetpack OS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</a:rPr>
              <a:t/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(3 for U16, 4 for U18, 5 for U20)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zh-TW" dirty="0">
                <a:sym typeface="Wingdings" panose="05000000000000000000" pitchFamily="2" charset="2"/>
              </a:rPr>
              <a:t>Community and examples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  <a:hlinkClick r:id="rId3"/>
              </a:rPr>
              <a:t>Forums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  <a:hlinkClick r:id="rId4"/>
              </a:rPr>
              <a:t>Wiki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74F04CAC-B319-4671-BA39-1638E24EFCB9}"/>
              </a:ext>
            </a:extLst>
          </p:cNvPr>
          <p:cNvSpPr txBox="1"/>
          <p:nvPr/>
        </p:nvSpPr>
        <p:spPr>
          <a:xfrm>
            <a:off x="8517090" y="2518397"/>
            <a:ext cx="238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Technical Specifications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6EB52826-ABCC-4716-B49B-74D8D09A2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212" y="2924151"/>
            <a:ext cx="4794422" cy="37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3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err="1"/>
              <a:t>catkin_make</a:t>
            </a:r>
            <a:r>
              <a:rPr lang="en-US" altLang="zh-TW" sz="3200" dirty="0"/>
              <a:t> and </a:t>
            </a:r>
            <a:r>
              <a:rPr lang="en-US" altLang="zh-TW" sz="3200" u="sng" dirty="0"/>
              <a:t>catkin</a:t>
            </a:r>
            <a:r>
              <a:rPr lang="en-US" altLang="zh-TW" sz="3200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130942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50C00AE-DFB3-4038-B229-88A72D6EB3A4}"/>
              </a:ext>
            </a:extLst>
          </p:cNvPr>
          <p:cNvSpPr/>
          <p:nvPr/>
        </p:nvSpPr>
        <p:spPr>
          <a:xfrm>
            <a:off x="440113" y="790290"/>
            <a:ext cx="10899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apt-get install python3-catkin-tools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install python-catkin-tools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954461E1-7E9B-4CCD-B49F-79B339236A95}"/>
              </a:ext>
            </a:extLst>
          </p:cNvPr>
          <p:cNvSpPr/>
          <p:nvPr/>
        </p:nvSpPr>
        <p:spPr>
          <a:xfrm>
            <a:off x="440113" y="3302830"/>
            <a:ext cx="1089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Unsupported package ‘</a:t>
            </a:r>
            <a:r>
              <a:rPr lang="en-US" altLang="zh-TW" dirty="0" err="1"/>
              <a:t>ament_cmake</a:t>
            </a:r>
            <a:r>
              <a:rPr lang="en-US" altLang="zh-TW" dirty="0"/>
              <a:t>’ </a:t>
            </a:r>
            <a:r>
              <a:rPr lang="en-US" altLang="zh-TW" dirty="0">
                <a:sym typeface="Wingdings" panose="05000000000000000000" pitchFamily="2" charset="2"/>
              </a:rPr>
              <a:t> error cause by install the ROS2 Version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git checkout melodic 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git pull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585227F-402C-428F-8FA7-7B3EAEB0A1C7}"/>
              </a:ext>
            </a:extLst>
          </p:cNvPr>
          <p:cNvSpPr/>
          <p:nvPr/>
        </p:nvSpPr>
        <p:spPr>
          <a:xfrm>
            <a:off x="440113" y="4926027"/>
            <a:ext cx="4143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cv_bridge</a:t>
            </a:r>
            <a:r>
              <a:rPr lang="en-US" altLang="zh-TW" dirty="0"/>
              <a:t> not compatible with opencv4:</a:t>
            </a:r>
          </a:p>
          <a:p>
            <a:r>
              <a:rPr lang="zh-TW" altLang="en-US" dirty="0">
                <a:hlinkClick r:id="rId2"/>
              </a:rPr>
              <a:t>https://zhuanlan.zhihu.com/p/392939687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80A4E856-2222-4239-BED0-4C3977B9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19" y="551936"/>
            <a:ext cx="3132907" cy="40818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5036986-C7C1-4FA8-B4F5-12A26FCF90C5}"/>
              </a:ext>
            </a:extLst>
          </p:cNvPr>
          <p:cNvSpPr/>
          <p:nvPr/>
        </p:nvSpPr>
        <p:spPr>
          <a:xfrm>
            <a:off x="440113" y="1795425"/>
            <a:ext cx="108998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Go to home and open the Terminal: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catkin_ws</a:t>
            </a:r>
            <a:r>
              <a:rPr lang="en-US" altLang="zh-TW" dirty="0"/>
              <a:t> &amp;&amp; cd </a:t>
            </a:r>
            <a:r>
              <a:rPr lang="en-US" altLang="zh-TW" dirty="0" err="1"/>
              <a:t>catkin_ws</a:t>
            </a:r>
            <a:endParaRPr lang="en-US" altLang="zh-TW" dirty="0"/>
          </a:p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 &amp;&amp; cd </a:t>
            </a:r>
            <a:r>
              <a:rPr lang="en-US" altLang="zh-TW" dirty="0" err="1"/>
              <a:t>src</a:t>
            </a:r>
            <a:endParaRPr lang="en-US" altLang="zh-TW" dirty="0"/>
          </a:p>
          <a:p>
            <a:r>
              <a:rPr lang="en-US" altLang="zh-TW" dirty="0"/>
              <a:t>git clone https://github.com/ros-perception/vision_opencv.git</a:t>
            </a:r>
          </a:p>
        </p:txBody>
      </p:sp>
    </p:spTree>
    <p:extLst>
      <p:ext uri="{BB962C8B-B14F-4D97-AF65-F5344CB8AC3E}">
        <p14:creationId xmlns:p14="http://schemas.microsoft.com/office/powerpoint/2010/main" val="340448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09519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 </a:t>
            </a:r>
            <a:r>
              <a:rPr lang="en-US" altLang="zh-TW" sz="3200" dirty="0"/>
              <a:t>Useful Tools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Swap Setting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 err="1"/>
              <a:t>Jtop</a:t>
            </a:r>
            <a:r>
              <a:rPr lang="en-US" altLang="zh-TW" sz="3200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142416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57502" y="63294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Swap Setting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312D5039-D914-46B0-A886-C7D25FE4F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00" y="1782395"/>
            <a:ext cx="1166440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Turn off all running swap processes</a:t>
            </a:r>
            <a:r>
              <a:rPr kumimoji="0" lang="en-US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 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swapoff -a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marL="342900" lvl="0" indent="-342900" eaLnBrk="0" fontAlgn="base" hangingPunct="0"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Resize swap</a:t>
            </a:r>
            <a:r>
              <a:rPr lang="zh-TW" altLang="zh-TW" dirty="0">
                <a:latin typeface="Times New Roman" panose="02020603050405020304" pitchFamily="18" charset="0"/>
              </a:rPr>
              <a:t> : 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fallocate -l 1G /swapfile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 (change 1G to the gigabyte size you want it to be) 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CHMOD swap</a:t>
            </a:r>
            <a:r>
              <a:rPr kumimoji="0" lang="en-US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 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chmod 600 /swapfile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marL="342900" lvl="0" indent="-342900" eaLnBrk="0" fontAlgn="base" hangingPunct="0"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Make file usable as swap</a:t>
            </a:r>
            <a:r>
              <a:rPr lang="zh-TW" altLang="zh-TW" dirty="0">
                <a:latin typeface="Times New Roman" panose="02020603050405020304" pitchFamily="18" charset="0"/>
              </a:rPr>
              <a:t>: 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mkswap /swapfile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marL="342900" lvl="0" indent="-342900" eaLnBrk="0" fontAlgn="base" hangingPunct="0"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Active the swap file</a:t>
            </a:r>
            <a:r>
              <a:rPr lang="zh-TW" altLang="zh-TW" dirty="0">
                <a:latin typeface="Times New Roman" panose="02020603050405020304" pitchFamily="18" charset="0"/>
              </a:rPr>
              <a:t> : 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swapon /swapfile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endParaRPr kumimoji="0" lang="en-US" altLang="zh-TW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endParaRPr kumimoji="0" lang="zh-TW" altLang="zh-TW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Thats it! Some commands may take some time to be executed, just wait patiently for the commands to finish.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To verify your swap size run the following command and you will see the swap size: 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free -m</a:t>
            </a:r>
            <a:endParaRPr kumimoji="0" lang="zh-TW" altLang="zh-TW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872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57502" y="63294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Jtop</a:t>
            </a:r>
            <a:r>
              <a:rPr lang="en-US" altLang="zh-TW" sz="3200" dirty="0"/>
              <a:t> tools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11F9CCD-CCDF-4B30-894A-D8A0E283204B}"/>
              </a:ext>
            </a:extLst>
          </p:cNvPr>
          <p:cNvSpPr/>
          <p:nvPr/>
        </p:nvSpPr>
        <p:spPr>
          <a:xfrm>
            <a:off x="418051" y="3215317"/>
            <a:ext cx="114901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apt-get install python3-pip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pip3 install </a:t>
            </a:r>
            <a:r>
              <a:rPr lang="en-US" altLang="zh-TW" dirty="0" err="1"/>
              <a:t>jetson</a:t>
            </a:r>
            <a:r>
              <a:rPr lang="en-US" altLang="zh-TW" dirty="0"/>
              <a:t>-stats</a:t>
            </a:r>
            <a:endParaRPr lang="zh-TW" altLang="en-US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jtop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06E183D-84C2-4C44-8C49-2C4EEE2265D0}"/>
              </a:ext>
            </a:extLst>
          </p:cNvPr>
          <p:cNvSpPr/>
          <p:nvPr/>
        </p:nvSpPr>
        <p:spPr>
          <a:xfrm>
            <a:off x="418051" y="2619482"/>
            <a:ext cx="4007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2"/>
              </a:rPr>
              <a:t>https://github.com/rbonghi/jetson_stats</a:t>
            </a:r>
            <a:endParaRPr lang="zh-TW" altLang="en-US" dirty="0"/>
          </a:p>
        </p:txBody>
      </p:sp>
      <p:pic>
        <p:nvPicPr>
          <p:cNvPr id="2052" name="Picture 4" descr="jtop">
            <a:extLst>
              <a:ext uri="{FF2B5EF4-FFF2-40B4-BE49-F238E27FC236}">
                <a16:creationId xmlns:a16="http://schemas.microsoft.com/office/drawing/2014/main" xmlns="" id="{AB223F64-C236-4B77-92E5-D224664E1E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02" y="1059238"/>
            <a:ext cx="6284316" cy="506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8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54854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GY-521 with Arduino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What’s the I2C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GY-86 Introduction(just take easy on it)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GY-86 Document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Simple code for getting [p q r] And [dx </a:t>
            </a:r>
            <a:r>
              <a:rPr lang="en-US" altLang="zh-TW" sz="3200" dirty="0" err="1"/>
              <a:t>dy</a:t>
            </a:r>
            <a:r>
              <a:rPr lang="en-US" altLang="zh-TW" sz="3200" dirty="0"/>
              <a:t> </a:t>
            </a:r>
            <a:r>
              <a:rPr lang="en-US" altLang="zh-TW" sz="3200" dirty="0" err="1"/>
              <a:t>dz</a:t>
            </a:r>
            <a:r>
              <a:rPr lang="en-US" altLang="zh-TW" sz="3200" dirty="0"/>
              <a:t>]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270366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Prepare software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97F24CBA-92D0-47AE-B18D-3C07F1815438}"/>
              </a:ext>
            </a:extLst>
          </p:cNvPr>
          <p:cNvSpPr txBox="1"/>
          <p:nvPr/>
        </p:nvSpPr>
        <p:spPr>
          <a:xfrm>
            <a:off x="0" y="584775"/>
            <a:ext cx="8863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Arduino IDE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E760002E-4B6A-4517-A8C2-0F2F66463AF5}"/>
              </a:ext>
            </a:extLst>
          </p:cNvPr>
          <p:cNvSpPr txBox="1"/>
          <p:nvPr/>
        </p:nvSpPr>
        <p:spPr>
          <a:xfrm>
            <a:off x="6450227" y="587415"/>
            <a:ext cx="546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depended library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467C62D-9FD9-4393-86F4-998A37A6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41" y="1046440"/>
            <a:ext cx="4997354" cy="56040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40C2AA4-C478-46D7-BF36-C0F06BB0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231" y="3328086"/>
            <a:ext cx="5788288" cy="32559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AF78C7F9-0B09-43CC-8EDF-EB4F4A150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946" y="1046440"/>
            <a:ext cx="3570857" cy="21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Prepare hardware</a:t>
            </a:r>
          </a:p>
        </p:txBody>
      </p:sp>
      <p:pic>
        <p:nvPicPr>
          <p:cNvPr id="4098" name="Picture 2" descr="https://1.bp.blogspot.com/-3gVocMv8m9s/XZHTYB87pFI/AAAAAAAAOQ4/_crAX1q-5H4cCMYF8hm7kYaPPsZqQRN2ACLcBGAsYHQ/s640/MPU6050_bb.png">
            <a:extLst>
              <a:ext uri="{FF2B5EF4-FFF2-40B4-BE49-F238E27FC236}">
                <a16:creationId xmlns:a16="http://schemas.microsoft.com/office/drawing/2014/main" xmlns="" id="{BD3E9C15-8121-43DC-8504-2B3955D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5" y="893077"/>
            <a:ext cx="4853631" cy="57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26D5AF29-59BB-4CD2-BEFD-FAC5AECC7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062664"/>
              </p:ext>
            </p:extLst>
          </p:nvPr>
        </p:nvGraphicFramePr>
        <p:xfrm>
          <a:off x="5722551" y="893077"/>
          <a:ext cx="5876324" cy="500036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38162">
                  <a:extLst>
                    <a:ext uri="{9D8B030D-6E8A-4147-A177-3AD203B41FA5}">
                      <a16:colId xmlns:a16="http://schemas.microsoft.com/office/drawing/2014/main" xmlns="" val="409906249"/>
                    </a:ext>
                  </a:extLst>
                </a:gridCol>
                <a:gridCol w="2938162">
                  <a:extLst>
                    <a:ext uri="{9D8B030D-6E8A-4147-A177-3AD203B41FA5}">
                      <a16:colId xmlns:a16="http://schemas.microsoft.com/office/drawing/2014/main" xmlns="" val="443144596"/>
                    </a:ext>
                  </a:extLst>
                </a:gridCol>
              </a:tblGrid>
              <a:tr h="9035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Arduino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MPU-6050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73913119"/>
                  </a:ext>
                </a:extLst>
              </a:tr>
              <a:tr h="1024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5V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VCC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70012713"/>
                  </a:ext>
                </a:extLst>
              </a:tr>
              <a:tr h="1024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94589217"/>
                  </a:ext>
                </a:extLst>
              </a:tr>
              <a:tr h="1024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SCL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36882778"/>
                  </a:ext>
                </a:extLst>
              </a:tr>
              <a:tr h="1024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SDA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92769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66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 </a:t>
            </a:r>
            <a:r>
              <a:rPr lang="en-US" altLang="zh-TW" sz="3200" dirty="0"/>
              <a:t>Jetson Nano Introduction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2C3A84B-2D75-4D2B-9F64-B06AAFCBE86F}"/>
              </a:ext>
            </a:extLst>
          </p:cNvPr>
          <p:cNvSpPr/>
          <p:nvPr/>
        </p:nvSpPr>
        <p:spPr>
          <a:xfrm>
            <a:off x="2211859" y="3721387"/>
            <a:ext cx="7768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hlinkClick r:id="rId2"/>
              </a:rPr>
              <a:t>https://developer.nvidia.com/embedded/learn/get-started-jetson-nano-devkit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6623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Prepare hardware</a:t>
            </a:r>
          </a:p>
        </p:txBody>
      </p:sp>
      <p:pic>
        <p:nvPicPr>
          <p:cNvPr id="4098" name="Picture 2" descr="https://1.bp.blogspot.com/-3gVocMv8m9s/XZHTYB87pFI/AAAAAAAAOQ4/_crAX1q-5H4cCMYF8hm7kYaPPsZqQRN2ACLcBGAsYHQ/s640/MPU6050_bb.png">
            <a:extLst>
              <a:ext uri="{FF2B5EF4-FFF2-40B4-BE49-F238E27FC236}">
                <a16:creationId xmlns:a16="http://schemas.microsoft.com/office/drawing/2014/main" xmlns="" id="{BD3E9C15-8121-43DC-8504-2B3955D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99" y="1288494"/>
            <a:ext cx="4433501" cy="52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xmlns="" id="{715DB7C8-BBAB-4EAB-8A62-C73F636C9B5B}"/>
              </a:ext>
            </a:extLst>
          </p:cNvPr>
          <p:cNvCxnSpPr/>
          <p:nvPr/>
        </p:nvCxnSpPr>
        <p:spPr>
          <a:xfrm>
            <a:off x="107092" y="2191265"/>
            <a:ext cx="14333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618C16E0-1DD1-4E67-BD55-17C7727D9BB6}"/>
              </a:ext>
            </a:extLst>
          </p:cNvPr>
          <p:cNvSpPr txBox="1"/>
          <p:nvPr/>
        </p:nvSpPr>
        <p:spPr>
          <a:xfrm>
            <a:off x="159866" y="1820562"/>
            <a:ext cx="1210962" cy="37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USB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BD13DDAD-AB2F-463C-9DDF-464091B1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417" y="2191265"/>
            <a:ext cx="5281545" cy="28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98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CHK hardware &amp; software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E945E3E-E5D2-45AA-86EE-5A814E01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9" y="1400431"/>
            <a:ext cx="3885185" cy="53085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7CE571EE-2026-4F78-83F5-8526385D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72" y="759573"/>
            <a:ext cx="3885185" cy="44665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2F0CF63-E53F-4F64-9DD7-B7A60A545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51" y="1828801"/>
            <a:ext cx="5257220" cy="40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25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CHK hardware &amp; software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427E818-565C-43A6-8DAA-76D7802C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1" y="691978"/>
            <a:ext cx="4195183" cy="58745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A02EB29D-426F-4EED-AA0E-E96A4FB5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30" y="691978"/>
            <a:ext cx="4016783" cy="22065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C53CA071-9C28-4631-A0B0-5A30A84D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41" y="2611395"/>
            <a:ext cx="5478095" cy="41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56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CHK hardware &amp; software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5427E818-565C-43A6-8DAA-76D7802C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41" y="639240"/>
            <a:ext cx="4195183" cy="58745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49D9967-09A6-4595-B7D9-7EE900E3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065" y="292387"/>
            <a:ext cx="6477904" cy="101931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E9ECFCB-1C84-49DF-8840-D2D17BDF3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065" y="1604091"/>
            <a:ext cx="6477904" cy="49096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117AAEB-D9E3-4166-9CBD-0D9ECF97E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917" y="866417"/>
            <a:ext cx="5668166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99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CHK hardware &amp; software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117AAEB-D9E3-4166-9CBD-0D9ECF97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84" y="947351"/>
            <a:ext cx="6295438" cy="5692345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xmlns="" id="{6C220355-301C-40FF-94DB-49C75922CD7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77232" y="774301"/>
            <a:ext cx="1860008" cy="939169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69471F8B-2F7F-4C84-9B94-3D3241D8917D}"/>
              </a:ext>
            </a:extLst>
          </p:cNvPr>
          <p:cNvSpPr/>
          <p:nvPr/>
        </p:nvSpPr>
        <p:spPr>
          <a:xfrm>
            <a:off x="8137240" y="518928"/>
            <a:ext cx="3484605" cy="51074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IMU</a:t>
            </a:r>
            <a:r>
              <a:rPr lang="zh-TW" altLang="en-US" dirty="0">
                <a:solidFill>
                  <a:schemeClr val="tx1"/>
                </a:solidFill>
              </a:rPr>
              <a:t>資料以字串傳輸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xmlns="" id="{379B117D-71EE-4820-A4C5-669EB233867D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rot="5400000">
            <a:off x="8549569" y="1652065"/>
            <a:ext cx="1952367" cy="70758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xmlns="" id="{E7098844-A5AB-45E8-81D5-AC793819AAD3}"/>
              </a:ext>
            </a:extLst>
          </p:cNvPr>
          <p:cNvSpPr/>
          <p:nvPr/>
        </p:nvSpPr>
        <p:spPr>
          <a:xfrm>
            <a:off x="7429658" y="2982040"/>
            <a:ext cx="3484605" cy="51074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PySerial</a:t>
            </a:r>
            <a:r>
              <a:rPr lang="zh-TW" altLang="en-US" dirty="0">
                <a:solidFill>
                  <a:schemeClr val="tx1"/>
                </a:solidFill>
              </a:rPr>
              <a:t>處理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xmlns="" id="{BF9F1E21-D491-4757-966C-6C6D97623566}"/>
              </a:ext>
            </a:extLst>
          </p:cNvPr>
          <p:cNvSpPr/>
          <p:nvPr/>
        </p:nvSpPr>
        <p:spPr>
          <a:xfrm>
            <a:off x="7429658" y="5189779"/>
            <a:ext cx="3484605" cy="5107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存成</a:t>
            </a:r>
            <a:r>
              <a:rPr lang="en-US" altLang="zh-TW" dirty="0">
                <a:solidFill>
                  <a:schemeClr val="tx1"/>
                </a:solidFill>
              </a:rPr>
              <a:t>CSV or </a:t>
            </a:r>
            <a:r>
              <a:rPr lang="zh-TW" altLang="en-US" dirty="0">
                <a:solidFill>
                  <a:schemeClr val="tx1"/>
                </a:solidFill>
              </a:rPr>
              <a:t>接入深度學習網路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xmlns="" id="{3F49E261-2074-4F70-9633-F95560B651FB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9171961" y="3492785"/>
            <a:ext cx="0" cy="169699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28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Python setup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xmlns="" id="{3684FDCA-9550-4922-B2B6-4FC97DA3C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116" y="1267366"/>
            <a:ext cx="6266127" cy="91616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67354F8E-4EA9-4BB9-B256-E4F95B3555C9}"/>
              </a:ext>
            </a:extLst>
          </p:cNvPr>
          <p:cNvSpPr txBox="1"/>
          <p:nvPr/>
        </p:nvSpPr>
        <p:spPr>
          <a:xfrm>
            <a:off x="214184" y="741405"/>
            <a:ext cx="357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pyserial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8CF034F2-E254-427D-93B2-A4D57DAF3313}"/>
              </a:ext>
            </a:extLst>
          </p:cNvPr>
          <p:cNvSpPr txBox="1"/>
          <p:nvPr/>
        </p:nvSpPr>
        <p:spPr>
          <a:xfrm>
            <a:off x="2713116" y="2193951"/>
            <a:ext cx="40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pip install </a:t>
            </a:r>
            <a:r>
              <a:rPr lang="en-US" altLang="zh-TW" dirty="0" err="1"/>
              <a:t>pyserial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88D73D1-C68B-455B-9BB2-5572217B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306" y="4394169"/>
            <a:ext cx="4498251" cy="119646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8E906C04-EA9A-4AEF-B284-95EEA8EFBFC7}"/>
              </a:ext>
            </a:extLst>
          </p:cNvPr>
          <p:cNvSpPr txBox="1"/>
          <p:nvPr/>
        </p:nvSpPr>
        <p:spPr>
          <a:xfrm>
            <a:off x="214184" y="3361038"/>
            <a:ext cx="357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Check the port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3124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Python setup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775C58C-C8DE-460F-8289-94DF1874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2" y="766525"/>
            <a:ext cx="5860282" cy="54490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0DEA3B3-6FE9-4B94-B83A-D034FB5C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58" y="880313"/>
            <a:ext cx="5527144" cy="52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33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Learning Model for Motion recognizing</a:t>
            </a:r>
          </a:p>
        </p:txBody>
      </p:sp>
    </p:spTree>
    <p:extLst>
      <p:ext uri="{BB962C8B-B14F-4D97-AF65-F5344CB8AC3E}">
        <p14:creationId xmlns:p14="http://schemas.microsoft.com/office/powerpoint/2010/main" val="812283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1705618-CAC1-415A-93A7-D5D996B54F08}"/>
              </a:ext>
            </a:extLst>
          </p:cNvPr>
          <p:cNvSpPr/>
          <p:nvPr/>
        </p:nvSpPr>
        <p:spPr>
          <a:xfrm>
            <a:off x="510605" y="2261414"/>
            <a:ext cx="1114766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Deep-Learning-Based Character Recognition from Handwriting Motion Data Captured Using IMU and Force Sensors</a:t>
            </a:r>
          </a:p>
          <a:p>
            <a:r>
              <a:rPr lang="en-US" altLang="zh-TW" dirty="0">
                <a:hlinkClick r:id="rId2"/>
              </a:rPr>
              <a:t>h</a:t>
            </a:r>
            <a:r>
              <a:rPr lang="zh-TW" altLang="en-US" dirty="0">
                <a:hlinkClick r:id="rId2"/>
              </a:rPr>
              <a:t>ttps://www.mdpi.com/1424-8220/22/20/7840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Application of Deep Learning to IMU sensor motion</a:t>
            </a:r>
          </a:p>
          <a:p>
            <a:r>
              <a:rPr lang="en-US" altLang="zh-TW" dirty="0">
                <a:hlinkClick r:id="rId3"/>
              </a:rPr>
              <a:t>https://ieeexplore.ieee.org/abstract/document/9020363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Learning Sensor Interdependencies for IMU-to-Segment Assignment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https://ieeexplore.ieee.org/abstract/document/9516022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1080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End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0638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veloper.nvidia.com/sites/default/files/akamai/embedded/images/jetsonNano/gettingStarted/jetson-nano-dev-kit-top-r6-HR-B01.png">
            <a:extLst>
              <a:ext uri="{FF2B5EF4-FFF2-40B4-BE49-F238E27FC236}">
                <a16:creationId xmlns:a16="http://schemas.microsoft.com/office/drawing/2014/main" xmlns="" id="{A7D23929-A6CD-4C50-8AB5-2E8587FD0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10089" r="4440" b="16036"/>
          <a:stretch/>
        </p:blipFill>
        <p:spPr bwMode="auto">
          <a:xfrm>
            <a:off x="2578442" y="61807"/>
            <a:ext cx="6549082" cy="45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E8ED34C2-0A6A-4EAE-AF2E-6775CB10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52" y="4654378"/>
            <a:ext cx="8030696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6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eveloper.nvidia.com/sites/default/files/akamai/embedded/images/jetsonNano/gettingStarted/jetson-nano-dev-kit-power-block-r4-HR.png">
            <a:extLst>
              <a:ext uri="{FF2B5EF4-FFF2-40B4-BE49-F238E27FC236}">
                <a16:creationId xmlns:a16="http://schemas.microsoft.com/office/drawing/2014/main" xmlns="" id="{7A1CB1F3-FE06-418C-8DED-31C757557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6649" r="5740" b="9838"/>
          <a:stretch/>
        </p:blipFill>
        <p:spPr bwMode="auto">
          <a:xfrm>
            <a:off x="7331677" y="1152178"/>
            <a:ext cx="5917482" cy="39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8A422F1-AC25-4B64-926F-F4E5A8A42646}"/>
              </a:ext>
            </a:extLst>
          </p:cNvPr>
          <p:cNvSpPr/>
          <p:nvPr/>
        </p:nvSpPr>
        <p:spPr>
          <a:xfrm>
            <a:off x="238897" y="2467396"/>
            <a:ext cx="694207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NVIDIA Sans"/>
              </a:rPr>
              <a:t>Micro-USB Power Supply</a:t>
            </a:r>
          </a:p>
          <a:p>
            <a:r>
              <a:rPr lang="en-US" altLang="zh-TW" sz="1600" dirty="0">
                <a:solidFill>
                  <a:srgbClr val="1A1A1A"/>
                </a:solidFill>
                <a:latin typeface="NVIDIA Sans"/>
              </a:rPr>
              <a:t>You’ll need to power the developer kit with a good quality power supply that can deliver 5V⎓2A at the developer kit’s Micro-USB port. Not every power supply promising </a:t>
            </a:r>
            <a:r>
              <a:rPr lang="en-US" altLang="zh-TW" sz="1600" dirty="0">
                <a:solidFill>
                  <a:srgbClr val="FF0000"/>
                </a:solidFill>
                <a:latin typeface="NVIDIA Sans"/>
              </a:rPr>
              <a:t>“5V⎓2A” </a:t>
            </a:r>
            <a:r>
              <a:rPr lang="en-US" altLang="zh-TW" sz="1600" dirty="0">
                <a:solidFill>
                  <a:srgbClr val="1A1A1A"/>
                </a:solidFill>
                <a:latin typeface="NVIDIA Sans"/>
              </a:rPr>
              <a:t>will actually do this.</a:t>
            </a:r>
          </a:p>
          <a:p>
            <a:endParaRPr lang="en-US" altLang="zh-TW" sz="1600" dirty="0">
              <a:solidFill>
                <a:srgbClr val="1A1A1A"/>
              </a:solidFill>
              <a:latin typeface="NVIDIA Sans"/>
            </a:endParaRPr>
          </a:p>
          <a:p>
            <a:r>
              <a:rPr lang="en-US" altLang="zh-TW" sz="1600" dirty="0">
                <a:solidFill>
                  <a:srgbClr val="1A1A1A"/>
                </a:solidFill>
                <a:latin typeface="NVIDIA Sans"/>
              </a:rPr>
              <a:t>As an example of a good power supply, NVIDIA has validated </a:t>
            </a:r>
            <a:r>
              <a:rPr lang="en-US" altLang="zh-TW" sz="1600" dirty="0">
                <a:solidFill>
                  <a:srgbClr val="1A1A1A"/>
                </a:solidFill>
                <a:latin typeface="NVIDIA Sans"/>
                <a:hlinkClick r:id="rId3"/>
              </a:rPr>
              <a:t>Adafruit’s 5V 2.5A Switching Power Supply with 20AWG </a:t>
            </a:r>
            <a:r>
              <a:rPr lang="en-US" altLang="zh-TW" sz="1600" dirty="0" err="1">
                <a:solidFill>
                  <a:srgbClr val="1A1A1A"/>
                </a:solidFill>
                <a:latin typeface="NVIDIA Sans"/>
                <a:hlinkClick r:id="rId3"/>
              </a:rPr>
              <a:t>MicroUSB</a:t>
            </a:r>
            <a:r>
              <a:rPr lang="en-US" altLang="zh-TW" sz="1600" dirty="0">
                <a:solidFill>
                  <a:srgbClr val="1A1A1A"/>
                </a:solidFill>
                <a:latin typeface="NVIDIA Sans"/>
                <a:hlinkClick r:id="rId3"/>
              </a:rPr>
              <a:t> Cable (GEO151UB-6025)</a:t>
            </a:r>
            <a:r>
              <a:rPr lang="en-US" altLang="zh-TW" sz="1600" dirty="0">
                <a:solidFill>
                  <a:srgbClr val="1A1A1A"/>
                </a:solidFill>
                <a:latin typeface="NVIDIA Sans"/>
              </a:rPr>
              <a:t>. It was specifically designed to overcome common problems with USB power supplies; see the linked product page for details.</a:t>
            </a:r>
            <a:endParaRPr lang="en-US" altLang="zh-TW" sz="1600" b="0" i="0" dirty="0">
              <a:solidFill>
                <a:srgbClr val="1A1A1A"/>
              </a:solidFill>
              <a:effectLst/>
              <a:latin typeface="NVIDIA Sans"/>
            </a:endParaRPr>
          </a:p>
        </p:txBody>
      </p:sp>
    </p:spTree>
    <p:extLst>
      <p:ext uri="{BB962C8B-B14F-4D97-AF65-F5344CB8AC3E}">
        <p14:creationId xmlns:p14="http://schemas.microsoft.com/office/powerpoint/2010/main" val="253919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912E142D-879A-4508-BBAE-E4950B8A723A}"/>
              </a:ext>
            </a:extLst>
          </p:cNvPr>
          <p:cNvSpPr txBox="1"/>
          <p:nvPr/>
        </p:nvSpPr>
        <p:spPr>
          <a:xfrm>
            <a:off x="263610" y="140268"/>
            <a:ext cx="497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Prepare the software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E7F35E03-2D74-4B80-8CD4-7C97D91FAAFF}"/>
              </a:ext>
            </a:extLst>
          </p:cNvPr>
          <p:cNvSpPr txBox="1"/>
          <p:nvPr/>
        </p:nvSpPr>
        <p:spPr>
          <a:xfrm>
            <a:off x="263610" y="2924313"/>
            <a:ext cx="49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 Prepare the image </a:t>
            </a:r>
          </a:p>
          <a:p>
            <a:r>
              <a:rPr lang="en-US" altLang="zh-TW" dirty="0">
                <a:hlinkClick r:id="rId4"/>
              </a:rPr>
              <a:t>Jetson Download Center</a:t>
            </a:r>
            <a:endParaRPr lang="zh-TW" altLang="en-US" dirty="0"/>
          </a:p>
        </p:txBody>
      </p:sp>
      <p:pic>
        <p:nvPicPr>
          <p:cNvPr id="3074" name="Picture 2" descr="Windows SD card formatter">
            <a:extLst>
              <a:ext uri="{FF2B5EF4-FFF2-40B4-BE49-F238E27FC236}">
                <a16:creationId xmlns:a16="http://schemas.microsoft.com/office/drawing/2014/main" xmlns="" id="{6583883B-0E9C-4EFA-8980-0B616F0D4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37" y="391596"/>
            <a:ext cx="2056576" cy="225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ndows Etcher software">
            <a:extLst>
              <a:ext uri="{FF2B5EF4-FFF2-40B4-BE49-F238E27FC236}">
                <a16:creationId xmlns:a16="http://schemas.microsoft.com/office/drawing/2014/main" xmlns="" id="{E78FC69C-3C50-40A7-98E2-794D01F1B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832" y="355555"/>
            <a:ext cx="3550508" cy="225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indows format disk cancel">
            <a:extLst>
              <a:ext uri="{FF2B5EF4-FFF2-40B4-BE49-F238E27FC236}">
                <a16:creationId xmlns:a16="http://schemas.microsoft.com/office/drawing/2014/main" xmlns="" id="{0D1F1C2B-C53A-4C66-906C-87D1304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048" y="811787"/>
            <a:ext cx="2920165" cy="14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Download">
            <a:hlinkClick r:id="" action="ppaction://media"/>
            <a:extLst>
              <a:ext uri="{FF2B5EF4-FFF2-40B4-BE49-F238E27FC236}">
                <a16:creationId xmlns:a16="http://schemas.microsoft.com/office/drawing/2014/main" xmlns="" id="{86C0AEA4-DE98-4741-B8B2-C7743E6C0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28854" y="2871266"/>
            <a:ext cx="6838162" cy="384646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3D7A2022-B59F-48A5-864D-2D9075D7CE9E}"/>
              </a:ext>
            </a:extLst>
          </p:cNvPr>
          <p:cNvSpPr/>
          <p:nvPr/>
        </p:nvSpPr>
        <p:spPr>
          <a:xfrm>
            <a:off x="6713837" y="2611509"/>
            <a:ext cx="1013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400" dirty="0">
                <a:hlinkClick r:id="rId9"/>
              </a:rPr>
              <a:t>Etcher</a:t>
            </a:r>
            <a:endParaRPr lang="zh-TW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57103D3E-0A38-4E83-AA60-6DB5CD16A025}"/>
              </a:ext>
            </a:extLst>
          </p:cNvPr>
          <p:cNvSpPr/>
          <p:nvPr/>
        </p:nvSpPr>
        <p:spPr>
          <a:xfrm>
            <a:off x="731725" y="264228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400" dirty="0">
                <a:solidFill>
                  <a:srgbClr val="1A1A1A"/>
                </a:solidFill>
                <a:latin typeface="NVIDIA Sans"/>
                <a:hlinkClick r:id="rId10"/>
              </a:rPr>
              <a:t>SD Memory Card Formatter</a:t>
            </a:r>
            <a:endParaRPr lang="en-US" altLang="zh-TW" sz="1400" dirty="0">
              <a:solidFill>
                <a:srgbClr val="1A1A1A"/>
              </a:solidFill>
              <a:latin typeface="NVIDIA Sans"/>
            </a:endParaRPr>
          </a:p>
        </p:txBody>
      </p:sp>
    </p:spTree>
    <p:extLst>
      <p:ext uri="{BB962C8B-B14F-4D97-AF65-F5344CB8AC3E}">
        <p14:creationId xmlns:p14="http://schemas.microsoft.com/office/powerpoint/2010/main" val="425290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00EA48EA-13CC-40C9-A75C-57E08BE3A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64" y="2604958"/>
            <a:ext cx="4115725" cy="23212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263B7584-C445-45FE-85CA-2E51512F7C1A}"/>
              </a:ext>
            </a:extLst>
          </p:cNvPr>
          <p:cNvSpPr txBox="1"/>
          <p:nvPr/>
        </p:nvSpPr>
        <p:spPr>
          <a:xfrm>
            <a:off x="8960892" y="194276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3. Ready to Go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28ED31A9-F011-4426-AFF5-E46EE06998D9}"/>
              </a:ext>
            </a:extLst>
          </p:cNvPr>
          <p:cNvSpPr txBox="1"/>
          <p:nvPr/>
        </p:nvSpPr>
        <p:spPr>
          <a:xfrm>
            <a:off x="543440" y="194276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1. Format </a:t>
            </a:r>
            <a:r>
              <a:rPr lang="en-US" altLang="zh-TW" dirty="0" err="1"/>
              <a:t>SDcard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B8463F26-D375-4B6F-B71D-AB9AEAFFCCFC}"/>
              </a:ext>
            </a:extLst>
          </p:cNvPr>
          <p:cNvSpPr txBox="1"/>
          <p:nvPr/>
        </p:nvSpPr>
        <p:spPr>
          <a:xfrm>
            <a:off x="4398866" y="194276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2. Flashing the Image</a:t>
            </a:r>
            <a:endParaRPr lang="zh-TW" altLang="en-US" dirty="0"/>
          </a:p>
        </p:txBody>
      </p:sp>
      <p:pic>
        <p:nvPicPr>
          <p:cNvPr id="13" name="Picture 2" descr="Windows SD card formatter">
            <a:extLst>
              <a:ext uri="{FF2B5EF4-FFF2-40B4-BE49-F238E27FC236}">
                <a16:creationId xmlns:a16="http://schemas.microsoft.com/office/drawing/2014/main" xmlns="" id="{A81DFBCC-76F6-498A-BDE8-9FFA0751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12" y="2364684"/>
            <a:ext cx="2702526" cy="295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D85B18B-488B-4FC1-9B65-DAEF4B60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681" y="5458782"/>
            <a:ext cx="2543530" cy="1047896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xmlns="" id="{31B99B5B-00F1-4123-9C92-1B4B40FED73E}"/>
              </a:ext>
            </a:extLst>
          </p:cNvPr>
          <p:cNvCxnSpPr/>
          <p:nvPr/>
        </p:nvCxnSpPr>
        <p:spPr>
          <a:xfrm flipH="1">
            <a:off x="6680887" y="5684108"/>
            <a:ext cx="453081" cy="140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xmlns="" id="{9DFDCD22-D6A2-4CA8-AEFE-1EDED9C76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18677" y="2537418"/>
            <a:ext cx="4483447" cy="25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55ED998E-DA17-40F0-B574-C2F05699E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3" y="196080"/>
            <a:ext cx="8079474" cy="488269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73B0757-CF13-4191-9DF7-C82C5D77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54" y="4555480"/>
            <a:ext cx="6385353" cy="21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9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tup insert microSD card">
            <a:extLst>
              <a:ext uri="{FF2B5EF4-FFF2-40B4-BE49-F238E27FC236}">
                <a16:creationId xmlns:a16="http://schemas.microsoft.com/office/drawing/2014/main" xmlns="" id="{94B187C6-EF17-4277-818E-7BC51C9C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28" y="65903"/>
            <a:ext cx="7550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174649A9-7EA2-48F3-8844-4EBF875EC9FA}"/>
              </a:ext>
            </a:extLst>
          </p:cNvPr>
          <p:cNvSpPr txBox="1"/>
          <p:nvPr/>
        </p:nvSpPr>
        <p:spPr>
          <a:xfrm>
            <a:off x="378941" y="3188389"/>
            <a:ext cx="374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關電進行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!!!!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857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958</Words>
  <Application>Microsoft Office PowerPoint</Application>
  <PresentationFormat>自訂</PresentationFormat>
  <Paragraphs>179</Paragraphs>
  <Slides>39</Slides>
  <Notes>0</Notes>
  <HiddenSlides>0</HiddenSlides>
  <MMClips>3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0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李建綸</cp:lastModifiedBy>
  <cp:revision>165</cp:revision>
  <dcterms:created xsi:type="dcterms:W3CDTF">2023-08-27T03:48:01Z</dcterms:created>
  <dcterms:modified xsi:type="dcterms:W3CDTF">2023-08-31T16:53:14Z</dcterms:modified>
</cp:coreProperties>
</file>